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F093D87D-49B4-F84F-89BD-B13FEDAC6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1517904"/>
            <a:ext cx="5618480" cy="279806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2000"/>
            <a:ext cx="5618480" cy="1527048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9104" y="6400800"/>
            <a:ext cx="1865376" cy="365125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7/11/2024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0056" y="6400800"/>
            <a:ext cx="6099048" cy="365125"/>
          </a:xfrm>
        </p:spPr>
        <p:txBody>
          <a:bodyPr/>
          <a:lstStyle/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122720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3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F21A1BC-B091-8C4E-802B-86D47C16B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785813"/>
            <a:ext cx="9144000" cy="2852737"/>
          </a:xfrm>
        </p:spPr>
        <p:txBody>
          <a:bodyPr anchor="b"/>
          <a:lstStyle>
            <a:lvl1pPr>
              <a:defRPr sz="6000">
                <a:solidFill>
                  <a:srgbClr val="462E8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09448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557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7C17D7-0ED3-BD49-889B-A5FC80E3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04" y="698604"/>
            <a:ext cx="10515496" cy="1344168"/>
          </a:xfrm>
        </p:spPr>
        <p:txBody>
          <a:bodyPr/>
          <a:lstStyle>
            <a:lvl1pPr>
              <a:defRPr>
                <a:solidFill>
                  <a:srgbClr val="462E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152500"/>
            <a:ext cx="10515496" cy="3127248"/>
          </a:xfrm>
        </p:spPr>
        <p:txBody>
          <a:bodyPr/>
          <a:lstStyle>
            <a:lvl1pPr marL="365760" indent="-36576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8660" indent="-342900">
              <a:buClr>
                <a:schemeClr val="tx2"/>
              </a:buClr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0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4B36F0-BABB-6946-9C5B-5C82B0311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04" y="692404"/>
            <a:ext cx="10521696" cy="134416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04" y="2146300"/>
            <a:ext cx="10521696" cy="3848100"/>
          </a:xfrm>
        </p:spPr>
        <p:txBody>
          <a:bodyPr/>
          <a:lstStyle>
            <a:lvl1pPr marL="365760" indent="-36576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274320">
              <a:buClr>
                <a:schemeClr val="bg1"/>
              </a:buClr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252" y="6400800"/>
            <a:ext cx="6099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3048" y="6502814"/>
            <a:ext cx="530352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pos="3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2" y="695717"/>
            <a:ext cx="10950448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252" y="2149613"/>
            <a:ext cx="10950448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9AFA87-1417-4992-ABD9-27C3BC8CC883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1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5557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rgbClr val="462E8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660" indent="-342900" algn="l" defTabSz="914400" rtl="0" eaLnBrk="1" latinLnBrk="0" hangingPunct="1">
        <a:lnSpc>
          <a:spcPct val="105000"/>
        </a:lnSpc>
        <a:spcBef>
          <a:spcPts val="900"/>
        </a:spcBef>
        <a:buFont typeface="Courier New" panose="02070309020205020404" pitchFamily="49" charset="0"/>
        <a:buChar char="o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2400" i="1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tx2"/>
        </a:buClr>
        <a:buFont typeface="Avenir Next LT Pro" panose="020B0504020202020204" pitchFamily="34" charset="0"/>
        <a:buChar char="+"/>
        <a:defRPr sz="2400" kern="1200">
          <a:solidFill>
            <a:srgbClr val="5557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0732-5A8C-AEF8-73B9-85BF0BDF4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&amp;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C5D2-D6F7-9850-1A05-9A0947818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152499"/>
            <a:ext cx="10515496" cy="3718912"/>
          </a:xfrm>
        </p:spPr>
        <p:txBody>
          <a:bodyPr>
            <a:normAutofit/>
          </a:bodyPr>
          <a:lstStyle/>
          <a:p>
            <a:r>
              <a:rPr lang="en-US" sz="2800"/>
              <a:t>Packaged/bulk gas, </a:t>
            </a:r>
            <a:r>
              <a:rPr lang="en-US" sz="2800" b="1"/>
              <a:t>Airgas</a:t>
            </a:r>
          </a:p>
          <a:p>
            <a:r>
              <a:rPr lang="en-US" sz="2800"/>
              <a:t>Refurbished lab equipment, </a:t>
            </a:r>
            <a:r>
              <a:rPr lang="en-US" sz="2800" b="1"/>
              <a:t>ALT</a:t>
            </a:r>
          </a:p>
          <a:p>
            <a:r>
              <a:rPr lang="en-US" sz="2800"/>
              <a:t>Lab supplies, </a:t>
            </a:r>
            <a:r>
              <a:rPr lang="en-US" sz="2800" b="1"/>
              <a:t>Avantor (VWR) </a:t>
            </a:r>
          </a:p>
          <a:p>
            <a:r>
              <a:rPr lang="en-US" sz="2800"/>
              <a:t>Waste removal, </a:t>
            </a:r>
            <a:r>
              <a:rPr lang="en-US" sz="2800" b="1"/>
              <a:t>Clean Harbors</a:t>
            </a:r>
          </a:p>
          <a:p>
            <a:r>
              <a:rPr lang="en-US" sz="2800"/>
              <a:t>Microscope systems, </a:t>
            </a:r>
            <a:r>
              <a:rPr lang="en-US" sz="2800" b="1"/>
              <a:t>Nikon</a:t>
            </a:r>
            <a:endParaRPr lang="en-US" sz="2800"/>
          </a:p>
          <a:p>
            <a:r>
              <a:rPr lang="en-US" sz="2800"/>
              <a:t>Garments &amp; cleanroom, </a:t>
            </a:r>
            <a:r>
              <a:rPr lang="en-US" sz="2800" b="1"/>
              <a:t>Unifirst</a:t>
            </a:r>
          </a:p>
          <a:p>
            <a:endParaRPr lang="en-US"/>
          </a:p>
        </p:txBody>
      </p:sp>
      <p:pic>
        <p:nvPicPr>
          <p:cNvPr id="5" name="Picture 4" descr="A close up of a sign&#10;&#10;Description automatically generated with low confidence">
            <a:extLst>
              <a:ext uri="{FF2B5EF4-FFF2-40B4-BE49-F238E27FC236}">
                <a16:creationId xmlns:a16="http://schemas.microsoft.com/office/drawing/2014/main" id="{45524E49-4853-C029-8302-3CA86E58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374" y="4892772"/>
            <a:ext cx="3014885" cy="63384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F5AD70B-101C-B55D-B7B1-1DEA00592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759" y="2042772"/>
            <a:ext cx="1714500" cy="64770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C6D5F876-F198-6CFE-45EC-4D32DE98E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625" y="1148407"/>
            <a:ext cx="3534275" cy="446547"/>
          </a:xfrm>
          <a:prstGeom prst="rect">
            <a:avLst/>
          </a:prstGeom>
        </p:spPr>
      </p:pic>
      <p:pic>
        <p:nvPicPr>
          <p:cNvPr id="11" name="Picture 10" descr="A red and white sign&#10;&#10;Description automatically generated with medium confidence">
            <a:extLst>
              <a:ext uri="{FF2B5EF4-FFF2-40B4-BE49-F238E27FC236}">
                <a16:creationId xmlns:a16="http://schemas.microsoft.com/office/drawing/2014/main" id="{057884D0-F169-6773-F007-7D330B406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124" y="2128444"/>
            <a:ext cx="2146994" cy="65971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CE78B19-638A-2BD6-2A49-01B153D5C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4271" y="3241135"/>
            <a:ext cx="1416700" cy="1306843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DD5FC26-7629-A75C-0C85-B639D409A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691" y="3401053"/>
            <a:ext cx="2258568" cy="68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2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894E-F1EE-CBAD-0873-215D61C64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HR &amp;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6A97-49FC-8AB2-7CFB-52EAB9557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2035868"/>
            <a:ext cx="9287140" cy="4006896"/>
          </a:xfrm>
        </p:spPr>
        <p:txBody>
          <a:bodyPr>
            <a:normAutofit/>
          </a:bodyPr>
          <a:lstStyle/>
          <a:p>
            <a:r>
              <a:rPr lang="en-US" sz="2800"/>
              <a:t>Payroll, benefits, &amp; PEO, </a:t>
            </a:r>
            <a:r>
              <a:rPr lang="en-US" sz="2800" b="1"/>
              <a:t>ADP</a:t>
            </a:r>
          </a:p>
          <a:p>
            <a:r>
              <a:rPr lang="en-US" sz="2800"/>
              <a:t>R&amp;D tax </a:t>
            </a:r>
            <a:r>
              <a:rPr lang="en-US"/>
              <a:t>c</a:t>
            </a:r>
            <a:r>
              <a:rPr lang="en-US" sz="2800"/>
              <a:t>redits, </a:t>
            </a:r>
            <a:r>
              <a:rPr lang="en-US" sz="2800" b="1"/>
              <a:t>ADP</a:t>
            </a:r>
            <a:endParaRPr lang="en-US" sz="2800"/>
          </a:p>
          <a:p>
            <a:r>
              <a:rPr lang="en-US" sz="2800"/>
              <a:t>Workforce consulting, </a:t>
            </a:r>
            <a:r>
              <a:rPr lang="en-US" sz="2800" b="1"/>
              <a:t>Aon</a:t>
            </a:r>
          </a:p>
          <a:p>
            <a:r>
              <a:rPr lang="en-US" sz="2800"/>
              <a:t>Executive liability </a:t>
            </a:r>
            <a:r>
              <a:rPr lang="en-US"/>
              <a:t>and c</a:t>
            </a:r>
            <a:r>
              <a:rPr lang="en-US" sz="2800"/>
              <a:t>yber insurance, </a:t>
            </a:r>
            <a:r>
              <a:rPr lang="en-US" sz="2800" b="1"/>
              <a:t>Aon</a:t>
            </a:r>
          </a:p>
          <a:p>
            <a:r>
              <a:rPr lang="en-US" sz="2800"/>
              <a:t>Business, property &amp; casualty</a:t>
            </a:r>
            <a:r>
              <a:rPr lang="en-US"/>
              <a:t>, c</a:t>
            </a:r>
            <a:r>
              <a:rPr lang="en-US" sz="2800"/>
              <a:t>linical trial insurance, </a:t>
            </a:r>
            <a:r>
              <a:rPr lang="en-US" sz="2800" b="1"/>
              <a:t>Chubb</a:t>
            </a:r>
            <a:endParaRPr lang="en-US" sz="2800"/>
          </a:p>
          <a:p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647253-67D5-E178-CB8D-819484BCB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97" y="815236"/>
            <a:ext cx="2054709" cy="128149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54A846B-0AF3-6039-F62D-356BE5436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338" y="856457"/>
            <a:ext cx="2054709" cy="1240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9C319-1D30-6F76-D650-5755ECEC1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861" y="2585427"/>
            <a:ext cx="3861039" cy="3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DBAC-EF38-1129-2C8D-94FAF9FA1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Everyday Business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96CF6-BC1A-BA78-C321-2532EC84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404" y="1889831"/>
            <a:ext cx="7565762" cy="4269565"/>
          </a:xfrm>
        </p:spPr>
        <p:txBody>
          <a:bodyPr>
            <a:normAutofit/>
          </a:bodyPr>
          <a:lstStyle/>
          <a:p>
            <a:r>
              <a:rPr lang="en-US" sz="2400"/>
              <a:t>Corporate credit card &amp; bank accounts, </a:t>
            </a:r>
            <a:r>
              <a:rPr lang="en-US" sz="2400" b="1" err="1"/>
              <a:t>Brex</a:t>
            </a:r>
            <a:endParaRPr lang="en-US" sz="2400" b="1"/>
          </a:p>
          <a:p>
            <a:r>
              <a:rPr lang="en-US" sz="2400"/>
              <a:t>Office supplies, </a:t>
            </a:r>
            <a:r>
              <a:rPr lang="en-US" sz="2400" b="1"/>
              <a:t>ODP Business Solutions </a:t>
            </a:r>
          </a:p>
          <a:p>
            <a:pPr marL="0" indent="0">
              <a:buNone/>
            </a:pPr>
            <a:r>
              <a:rPr lang="en-US" sz="2400"/>
              <a:t>(formerly Office Depot)</a:t>
            </a:r>
          </a:p>
          <a:p>
            <a:r>
              <a:rPr lang="en-US" sz="2400"/>
              <a:t>Professional services &amp; consulting, </a:t>
            </a:r>
            <a:r>
              <a:rPr lang="en-US" sz="2400" b="1"/>
              <a:t>PSC Biotech</a:t>
            </a:r>
            <a:endParaRPr lang="en-US" sz="2400"/>
          </a:p>
          <a:p>
            <a:r>
              <a:rPr lang="en-US" sz="2400"/>
              <a:t>Quality management software, </a:t>
            </a:r>
            <a:r>
              <a:rPr lang="en-US" sz="2400" b="1"/>
              <a:t>PSC Software</a:t>
            </a:r>
          </a:p>
          <a:p>
            <a:r>
              <a:rPr lang="en-US" sz="2400"/>
              <a:t>Document sharing, </a:t>
            </a:r>
            <a:r>
              <a:rPr lang="en-US" sz="2400" b="1" err="1"/>
              <a:t>ShareVault</a:t>
            </a:r>
            <a:endParaRPr lang="en-US" sz="2400" b="1"/>
          </a:p>
          <a:p>
            <a:r>
              <a:rPr lang="en-US" sz="2400"/>
              <a:t>Office and employee relocation, </a:t>
            </a:r>
            <a:r>
              <a:rPr lang="en-US" sz="2400" b="1"/>
              <a:t>United Van Lines</a:t>
            </a:r>
          </a:p>
          <a:p>
            <a:r>
              <a:rPr lang="en-US" sz="2400"/>
              <a:t>Shipping &amp; logistics, </a:t>
            </a:r>
            <a:r>
              <a:rPr lang="en-US" sz="2400" b="1"/>
              <a:t>UPS Healthcare</a:t>
            </a:r>
            <a:endParaRPr lang="en-US" b="1"/>
          </a:p>
          <a:p>
            <a:endParaRPr lang="en-US" sz="2400" b="1"/>
          </a:p>
          <a:p>
            <a:endParaRPr lang="en-US" sz="2400" b="1"/>
          </a:p>
          <a:p>
            <a:endParaRPr lang="en-US" sz="240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BDC0C3B-DCF5-E082-CC90-2B05B9B9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695" y="2360215"/>
            <a:ext cx="1914596" cy="50672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3A66CBE-9B9E-F7FD-02DB-49C2A2C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61" y="3675846"/>
            <a:ext cx="1584262" cy="56374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CD3FA37-B0AF-357F-2227-0BF5C3DAD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65" y="1130325"/>
            <a:ext cx="2138883" cy="77568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A616BAC-F00B-072D-5A96-860A91238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440" y="4239587"/>
            <a:ext cx="2901682" cy="1237684"/>
          </a:xfrm>
          <a:prstGeom prst="rect">
            <a:avLst/>
          </a:prstGeom>
        </p:spPr>
      </p:pic>
      <p:pic>
        <p:nvPicPr>
          <p:cNvPr id="13" name="Picture 12" descr="A white and blue logo&#10;&#10;Description automatically generated with low confidence">
            <a:extLst>
              <a:ext uri="{FF2B5EF4-FFF2-40B4-BE49-F238E27FC236}">
                <a16:creationId xmlns:a16="http://schemas.microsoft.com/office/drawing/2014/main" id="{DACF3DF8-19E4-ECC7-C4D3-8C8631F51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80" y="3349262"/>
            <a:ext cx="1914595" cy="746692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82B0E72-76EE-6C40-F2C3-142178046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7893" y="2316205"/>
            <a:ext cx="1654804" cy="775689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A83830F-4084-72DA-EE45-437BB775D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540" y="993969"/>
            <a:ext cx="1496071" cy="10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72536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BIO colors 2">
      <a:dk1>
        <a:srgbClr val="462E8D"/>
      </a:dk1>
      <a:lt1>
        <a:srgbClr val="FFFFFF"/>
      </a:lt1>
      <a:dk2>
        <a:srgbClr val="555759"/>
      </a:dk2>
      <a:lt2>
        <a:srgbClr val="F8F8F8"/>
      </a:lt2>
      <a:accent1>
        <a:srgbClr val="1B79B8"/>
      </a:accent1>
      <a:accent2>
        <a:srgbClr val="C6C8C8"/>
      </a:accent2>
      <a:accent3>
        <a:srgbClr val="028341"/>
      </a:accent3>
      <a:accent4>
        <a:srgbClr val="FED109"/>
      </a:accent4>
      <a:accent5>
        <a:srgbClr val="CE202F"/>
      </a:accent5>
      <a:accent6>
        <a:srgbClr val="F2E3B1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8-21" id="{7600B382-CF07-4B2F-A2D9-9C39D25420B9}" vid="{6B2D6F53-4491-44DE-9263-43D14020635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7CA6F60A88184B9EB3E10E019544DC" ma:contentTypeVersion="18" ma:contentTypeDescription="Create a new document." ma:contentTypeScope="" ma:versionID="143eb65a0a654ecb60f5757773ab9abd">
  <xsd:schema xmlns:xsd="http://www.w3.org/2001/XMLSchema" xmlns:xs="http://www.w3.org/2001/XMLSchema" xmlns:p="http://schemas.microsoft.com/office/2006/metadata/properties" xmlns:ns2="506a5f26-c591-47bf-9503-f2b25c339d7b" xmlns:ns3="d283bf15-9177-43df-8c46-8a0818524855" targetNamespace="http://schemas.microsoft.com/office/2006/metadata/properties" ma:root="true" ma:fieldsID="ace7452679757383259347f05895f5e2" ns2:_="" ns3:_="">
    <xsd:import namespace="506a5f26-c591-47bf-9503-f2b25c339d7b"/>
    <xsd:import namespace="d283bf15-9177-43df-8c46-8a0818524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a5f26-c591-47bf-9503-f2b25c339d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771832c-c563-4ecd-86ce-abb25da321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3bf15-9177-43df-8c46-8a0818524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7d893a-ebe1-4363-96fe-a20e3de2db45}" ma:internalName="TaxCatchAll" ma:showField="CatchAllData" ma:web="d283bf15-9177-43df-8c46-8a0818524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6a5f26-c591-47bf-9503-f2b25c339d7b">
      <Terms xmlns="http://schemas.microsoft.com/office/infopath/2007/PartnerControls"/>
    </lcf76f155ced4ddcb4097134ff3c332f>
    <TaxCatchAll xmlns="d283bf15-9177-43df-8c46-8a08185248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8CA9F3-B31B-43AA-B543-7B51D51E0F1D}">
  <ds:schemaRefs>
    <ds:schemaRef ds:uri="506a5f26-c591-47bf-9503-f2b25c339d7b"/>
    <ds:schemaRef ds:uri="d283bf15-9177-43df-8c46-8a08185248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4433941-A289-4085-A732-A15DED2D85AA}">
  <ds:schemaRefs>
    <ds:schemaRef ds:uri="506a5f26-c591-47bf-9503-f2b25c339d7b"/>
    <ds:schemaRef ds:uri="d283bf15-9177-43df-8c46-8a081852485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74BF9A7-584E-4C0F-8CF6-F3FE7FCE15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Courier New</vt:lpstr>
      <vt:lpstr>Wingdings</vt:lpstr>
      <vt:lpstr>PrismaticVTI</vt:lpstr>
      <vt:lpstr>Lab &amp; Facilities</vt:lpstr>
      <vt:lpstr>HR &amp; Insurance</vt:lpstr>
      <vt:lpstr>Everyday Business Services</vt:lpstr>
    </vt:vector>
  </TitlesOfParts>
  <Company>Biotechnology Innovation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&amp; Facilities</dc:title>
  <dc:creator>Dalexi Carrillo</dc:creator>
  <cp:lastModifiedBy>Dalexi Carrillo</cp:lastModifiedBy>
  <cp:revision>1</cp:revision>
  <dcterms:created xsi:type="dcterms:W3CDTF">2024-07-11T18:06:00Z</dcterms:created>
  <dcterms:modified xsi:type="dcterms:W3CDTF">2024-07-11T18:07:25Z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0x010100307CA6F60A88184B9EB3E10E019544DC</vt:lpwstr>
  </property>
  <property fmtid="{D5CDD505-2E9C-101B-9397-08002B2CF9AE}" pid="3" name="MediaServiceImageTags">
    <vt:lpwstr/>
  </property>
</Properties>
</file>