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570592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F093D87D-49B4-F84F-89BD-B13FEDAC6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1517904"/>
            <a:ext cx="5618480" cy="279806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72000"/>
            <a:ext cx="5618480" cy="1527048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49104" y="6400800"/>
            <a:ext cx="1865376" cy="365125"/>
          </a:xfrm>
        </p:spPr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7/11/2024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056" y="6400800"/>
            <a:ext cx="6099048" cy="365125"/>
          </a:xfrm>
        </p:spPr>
        <p:txBody>
          <a:bodyPr/>
          <a:lstStyle/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415079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21A1BC-B091-8C4E-802B-86D47C16BD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785813"/>
            <a:ext cx="91440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09448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7C17D7-0ED3-BD49-889B-A5FC80E3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048" y="6502814"/>
            <a:ext cx="530352" cy="365125"/>
          </a:xfr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8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21A1BC-B091-8C4E-802B-86D47C16BD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785813"/>
            <a:ext cx="9144000" cy="2852737"/>
          </a:xfrm>
        </p:spPr>
        <p:txBody>
          <a:bodyPr anchor="b"/>
          <a:lstStyle>
            <a:lvl1pPr>
              <a:defRPr sz="6000">
                <a:solidFill>
                  <a:srgbClr val="462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09448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5575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7C17D7-0ED3-BD49-889B-A5FC80E3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048" y="6502814"/>
            <a:ext cx="530352" cy="365125"/>
          </a:xfrm>
        </p:spPr>
        <p:txBody>
          <a:bodyPr/>
          <a:lstStyle>
            <a:lvl1pPr>
              <a:defRPr b="0" i="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7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4B36F0-BABB-6946-9C5B-5C82B0311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3572"/>
            <a:ext cx="12179300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04" y="698604"/>
            <a:ext cx="10515496" cy="1344168"/>
          </a:xfrm>
        </p:spPr>
        <p:txBody>
          <a:bodyPr/>
          <a:lstStyle>
            <a:lvl1pPr>
              <a:defRPr>
                <a:solidFill>
                  <a:srgbClr val="462E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04" y="2152500"/>
            <a:ext cx="10515496" cy="3127248"/>
          </a:xfrm>
        </p:spPr>
        <p:txBody>
          <a:bodyPr/>
          <a:lstStyle>
            <a:lvl1pPr marL="365760" indent="-36576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8660" indent="-342900">
              <a:buClr>
                <a:schemeClr val="tx2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27432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252" y="6400800"/>
            <a:ext cx="60990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048" y="6502814"/>
            <a:ext cx="530352" cy="365125"/>
          </a:xfr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71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4B36F0-BABB-6946-9C5B-5C82B0311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3572"/>
            <a:ext cx="12179299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04" y="692404"/>
            <a:ext cx="10521696" cy="134416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04" y="2146300"/>
            <a:ext cx="10521696" cy="3848100"/>
          </a:xfrm>
        </p:spPr>
        <p:txBody>
          <a:bodyPr/>
          <a:lstStyle>
            <a:lvl1pPr marL="365760" indent="-36576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274320">
              <a:buClr>
                <a:schemeClr val="bg1"/>
              </a:buClr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252" y="6400800"/>
            <a:ext cx="60990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048" y="6502814"/>
            <a:ext cx="530352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74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52" y="695717"/>
            <a:ext cx="10950448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252" y="2149613"/>
            <a:ext cx="10950448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9AFA87-1417-4992-ABD9-27C3BC8CC883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1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5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rgbClr val="462E8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08660" indent="-342900" algn="l" defTabSz="914400" rtl="0" eaLnBrk="1" latinLnBrk="0" hangingPunct="1">
        <a:lnSpc>
          <a:spcPct val="105000"/>
        </a:lnSpc>
        <a:spcBef>
          <a:spcPts val="900"/>
        </a:spcBef>
        <a:buFont typeface="Courier New" panose="02070309020205020404" pitchFamily="49" charset="0"/>
        <a:buChar char="o"/>
        <a:defRPr sz="24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2400" i="1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tx2"/>
        </a:buClr>
        <a:buFont typeface="Avenir Next LT Pro" panose="020B0504020202020204" pitchFamily="34" charset="0"/>
        <a:buChar char="+"/>
        <a:defRPr sz="24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>
          <p15:clr>
            <a:srgbClr val="F26B43"/>
          </p15:clr>
        </p15:guide>
        <p15:guide id="2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05A7-9936-D8EA-24DA-833B98033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04" y="299194"/>
            <a:ext cx="10515496" cy="1048468"/>
          </a:xfrm>
        </p:spPr>
        <p:txBody>
          <a:bodyPr>
            <a:normAutofit/>
          </a:bodyPr>
          <a:lstStyle/>
          <a:p>
            <a:pPr algn="ctr"/>
            <a:r>
              <a:rPr lang="en-US" sz="5400"/>
              <a:t>BBS by the Numbers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8944FF04-4C1C-46B7-A8F8-31AB826A3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9158" y="1478512"/>
            <a:ext cx="1017250" cy="1211012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92C51045-A5A7-313A-955E-62650E65080F}"/>
              </a:ext>
            </a:extLst>
          </p:cNvPr>
          <p:cNvSpPr txBox="1"/>
          <p:nvPr/>
        </p:nvSpPr>
        <p:spPr>
          <a:xfrm>
            <a:off x="2567084" y="1388825"/>
            <a:ext cx="3811856" cy="153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4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50" normalizeH="0" baseline="0" noProof="0">
                <a:ln>
                  <a:noFill/>
                </a:ln>
                <a:solidFill>
                  <a:srgbClr val="462E8D"/>
                </a:solidFill>
                <a:effectLst/>
                <a:uLnTx/>
                <a:uFillTx/>
                <a:latin typeface="Bw Modelica 1"/>
                <a:ea typeface="+mn-ea"/>
                <a:cs typeface="+mn-cs"/>
              </a:rPr>
              <a:t>$830 M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710EFD20-6975-7EC1-E731-66E912652BFF}"/>
              </a:ext>
            </a:extLst>
          </p:cNvPr>
          <p:cNvSpPr txBox="1"/>
          <p:nvPr/>
        </p:nvSpPr>
        <p:spPr>
          <a:xfrm>
            <a:off x="2441809" y="2689524"/>
            <a:ext cx="2997636" cy="56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1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62E8D"/>
                </a:solidFill>
                <a:effectLst/>
                <a:uLnTx/>
                <a:uFillTx/>
                <a:latin typeface="Bw Modelica 2"/>
                <a:ea typeface="+mn-ea"/>
                <a:cs typeface="+mn-cs"/>
              </a:rPr>
              <a:t>TOTAL ANNUAL SPEND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4ACCD0FA-F28C-2FDD-F546-CDC0131A4559}"/>
              </a:ext>
            </a:extLst>
          </p:cNvPr>
          <p:cNvSpPr txBox="1"/>
          <p:nvPr/>
        </p:nvSpPr>
        <p:spPr>
          <a:xfrm>
            <a:off x="3534948" y="3291425"/>
            <a:ext cx="2561052" cy="153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4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50" normalizeH="0" baseline="0" noProof="0">
                <a:ln>
                  <a:noFill/>
                </a:ln>
                <a:solidFill>
                  <a:srgbClr val="462E8D"/>
                </a:solidFill>
                <a:effectLst/>
                <a:uLnTx/>
                <a:uFillTx/>
                <a:latin typeface="Bw Modelica 1"/>
                <a:ea typeface="+mn-ea"/>
                <a:cs typeface="+mn-cs"/>
              </a:rPr>
              <a:t>4,600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62DFB1CA-6DC4-6A69-1136-BB520CEB3703}"/>
              </a:ext>
            </a:extLst>
          </p:cNvPr>
          <p:cNvSpPr txBox="1"/>
          <p:nvPr/>
        </p:nvSpPr>
        <p:spPr>
          <a:xfrm>
            <a:off x="3315710" y="4652165"/>
            <a:ext cx="2842218" cy="56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1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62E8D"/>
                </a:solidFill>
                <a:effectLst/>
                <a:uLnTx/>
                <a:uFillTx/>
                <a:latin typeface="Bw Modelica 2"/>
                <a:ea typeface="+mn-ea"/>
                <a:cs typeface="+mn-cs"/>
              </a:rPr>
              <a:t>COMPANIES PARTICIPATING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C1A68BA-E79C-179F-47C5-498439A82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57671" y="3638056"/>
            <a:ext cx="956732" cy="956732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2C131D98-097C-77B6-74E4-ED95A3C18FE4}"/>
              </a:ext>
            </a:extLst>
          </p:cNvPr>
          <p:cNvSpPr txBox="1"/>
          <p:nvPr/>
        </p:nvSpPr>
        <p:spPr>
          <a:xfrm>
            <a:off x="7191814" y="1314146"/>
            <a:ext cx="3889541" cy="153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4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50" normalizeH="0" baseline="0" noProof="0">
                <a:ln>
                  <a:noFill/>
                </a:ln>
                <a:solidFill>
                  <a:srgbClr val="462E8D"/>
                </a:solidFill>
                <a:effectLst/>
                <a:uLnTx/>
                <a:uFillTx/>
                <a:latin typeface="Bw Modelica 1"/>
                <a:ea typeface="+mn-ea"/>
                <a:cs typeface="+mn-cs"/>
              </a:rPr>
              <a:t>$633 M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E37C24E0-89D1-77C8-41B1-5C5B386E2469}"/>
              </a:ext>
            </a:extLst>
          </p:cNvPr>
          <p:cNvSpPr txBox="1"/>
          <p:nvPr/>
        </p:nvSpPr>
        <p:spPr>
          <a:xfrm>
            <a:off x="7055738" y="2614845"/>
            <a:ext cx="3909962" cy="56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1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62E8D"/>
                </a:solidFill>
                <a:effectLst/>
                <a:uLnTx/>
                <a:uFillTx/>
                <a:latin typeface="Bw Modelica 2"/>
                <a:ea typeface="+mn-ea"/>
                <a:cs typeface="+mn-cs"/>
              </a:rPr>
              <a:t>AGGREGATE SAVINGS IN 2023</a:t>
            </a:r>
          </a:p>
        </p:txBody>
      </p:sp>
      <p:pic>
        <p:nvPicPr>
          <p:cNvPr id="17" name="Graphic 16" descr="Coins with solid fill">
            <a:extLst>
              <a:ext uri="{FF2B5EF4-FFF2-40B4-BE49-F238E27FC236}">
                <a16:creationId xmlns:a16="http://schemas.microsoft.com/office/drawing/2014/main" id="{B4CA32AD-AD8B-AC0B-8714-3E75263CED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38489" y="1589350"/>
            <a:ext cx="956732" cy="9567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563079-242F-1EF5-C1DC-71316B08E6FE}"/>
              </a:ext>
            </a:extLst>
          </p:cNvPr>
          <p:cNvSpPr/>
          <p:nvPr/>
        </p:nvSpPr>
        <p:spPr>
          <a:xfrm>
            <a:off x="0" y="5779698"/>
            <a:ext cx="11982090" cy="1155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BD2EF0-383D-626C-9114-5DC703DC977A}"/>
              </a:ext>
            </a:extLst>
          </p:cNvPr>
          <p:cNvSpPr txBox="1"/>
          <p:nvPr/>
        </p:nvSpPr>
        <p:spPr>
          <a:xfrm>
            <a:off x="5718937" y="5964328"/>
            <a:ext cx="54189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AstraZeneca, Biogen, BioMarin, Bristol Myers Squibb, Genentech, Gilead Sciences, GSK, Incyte, Lonza, Merck, Moderna, Novartis, Novo Nordisk, Pfizer, Regeneron,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Sangamo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Vertex, and more.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6723BC-236A-BE4E-72CB-1A762ACF31CF}"/>
              </a:ext>
            </a:extLst>
          </p:cNvPr>
          <p:cNvSpPr txBox="1">
            <a:spLocks/>
          </p:cNvSpPr>
          <p:nvPr/>
        </p:nvSpPr>
        <p:spPr>
          <a:xfrm>
            <a:off x="1668451" y="6137836"/>
            <a:ext cx="3351521" cy="6124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rgbClr val="462E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50" normalizeH="0" baseline="0" noProof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Participating Companies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E102DC0C-19B4-BDD0-7133-557C5AB84613}"/>
              </a:ext>
            </a:extLst>
          </p:cNvPr>
          <p:cNvSpPr txBox="1"/>
          <p:nvPr/>
        </p:nvSpPr>
        <p:spPr>
          <a:xfrm>
            <a:off x="6640575" y="3291425"/>
            <a:ext cx="2561052" cy="153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4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50" normalizeH="0" baseline="0" noProof="0">
                <a:ln>
                  <a:noFill/>
                </a:ln>
                <a:solidFill>
                  <a:srgbClr val="462E8D"/>
                </a:solidFill>
                <a:effectLst/>
                <a:uLnTx/>
                <a:uFillTx/>
                <a:latin typeface="Bw Modelica 1"/>
                <a:ea typeface="+mn-ea"/>
                <a:cs typeface="+mn-cs"/>
              </a:rPr>
              <a:t>6,090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879D14CA-A234-01D0-CA76-59835E1D7A9B}"/>
              </a:ext>
            </a:extLst>
          </p:cNvPr>
          <p:cNvSpPr txBox="1"/>
          <p:nvPr/>
        </p:nvSpPr>
        <p:spPr>
          <a:xfrm>
            <a:off x="6640575" y="4656463"/>
            <a:ext cx="2842218" cy="56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1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62E8D"/>
                </a:solidFill>
                <a:effectLst/>
                <a:uLnTx/>
                <a:uFillTx/>
                <a:latin typeface="Bw Modelica 2"/>
                <a:ea typeface="+mn-ea"/>
                <a:cs typeface="+mn-cs"/>
              </a:rPr>
              <a:t>BBS PROGRAMS USED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C8842F8-8E66-F576-FB33-52073A9ACC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787" y="5964328"/>
            <a:ext cx="740371" cy="8016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8EB8C0-1A8A-E48D-EB29-37A368389863}"/>
              </a:ext>
            </a:extLst>
          </p:cNvPr>
          <p:cNvSpPr txBox="1"/>
          <p:nvPr/>
        </p:nvSpPr>
        <p:spPr>
          <a:xfrm>
            <a:off x="3153900" y="1146395"/>
            <a:ext cx="53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We can create a customized slide with your data.</a:t>
            </a:r>
          </a:p>
        </p:txBody>
      </p:sp>
    </p:spTree>
    <p:extLst>
      <p:ext uri="{BB962C8B-B14F-4D97-AF65-F5344CB8AC3E}">
        <p14:creationId xmlns:p14="http://schemas.microsoft.com/office/powerpoint/2010/main" val="3771297803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BIO colors 2">
      <a:dk1>
        <a:srgbClr val="462E8D"/>
      </a:dk1>
      <a:lt1>
        <a:srgbClr val="FFFFFF"/>
      </a:lt1>
      <a:dk2>
        <a:srgbClr val="555759"/>
      </a:dk2>
      <a:lt2>
        <a:srgbClr val="F8F8F8"/>
      </a:lt2>
      <a:accent1>
        <a:srgbClr val="1B79B8"/>
      </a:accent1>
      <a:accent2>
        <a:srgbClr val="C6C8C8"/>
      </a:accent2>
      <a:accent3>
        <a:srgbClr val="028341"/>
      </a:accent3>
      <a:accent4>
        <a:srgbClr val="FED109"/>
      </a:accent4>
      <a:accent5>
        <a:srgbClr val="CE202F"/>
      </a:accent5>
      <a:accent6>
        <a:srgbClr val="F2E3B1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8-21" id="{7600B382-CF07-4B2F-A2D9-9C39D25420B9}" vid="{6B2D6F53-4491-44DE-9263-43D1402063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7CA6F60A88184B9EB3E10E019544DC" ma:contentTypeVersion="18" ma:contentTypeDescription="Create a new document." ma:contentTypeScope="" ma:versionID="143eb65a0a654ecb60f5757773ab9abd">
  <xsd:schema xmlns:xsd="http://www.w3.org/2001/XMLSchema" xmlns:xs="http://www.w3.org/2001/XMLSchema" xmlns:p="http://schemas.microsoft.com/office/2006/metadata/properties" xmlns:ns2="506a5f26-c591-47bf-9503-f2b25c339d7b" xmlns:ns3="d283bf15-9177-43df-8c46-8a0818524855" targetNamespace="http://schemas.microsoft.com/office/2006/metadata/properties" ma:root="true" ma:fieldsID="ace7452679757383259347f05895f5e2" ns2:_="" ns3:_="">
    <xsd:import namespace="506a5f26-c591-47bf-9503-f2b25c339d7b"/>
    <xsd:import namespace="d283bf15-9177-43df-8c46-8a08185248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a5f26-c591-47bf-9503-f2b25c339d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771832c-c563-4ecd-86ce-abb25da321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3bf15-9177-43df-8c46-8a081852485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67d893a-ebe1-4363-96fe-a20e3de2db45}" ma:internalName="TaxCatchAll" ma:showField="CatchAllData" ma:web="d283bf15-9177-43df-8c46-8a08185248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6a5f26-c591-47bf-9503-f2b25c339d7b">
      <Terms xmlns="http://schemas.microsoft.com/office/infopath/2007/PartnerControls"/>
    </lcf76f155ced4ddcb4097134ff3c332f>
    <TaxCatchAll xmlns="d283bf15-9177-43df-8c46-8a0818524855" xsi:nil="true"/>
  </documentManagement>
</p:properties>
</file>

<file path=customXml/itemProps1.xml><?xml version="1.0" encoding="utf-8"?>
<ds:datastoreItem xmlns:ds="http://schemas.openxmlformats.org/officeDocument/2006/customXml" ds:itemID="{60C8FF6F-0C2C-4C8B-A665-48D3C091CAD6}"/>
</file>

<file path=customXml/itemProps2.xml><?xml version="1.0" encoding="utf-8"?>
<ds:datastoreItem xmlns:ds="http://schemas.openxmlformats.org/officeDocument/2006/customXml" ds:itemID="{CE68597C-8E0C-4710-B70A-DED4B3A91DE3}"/>
</file>

<file path=customXml/itemProps3.xml><?xml version="1.0" encoding="utf-8"?>
<ds:datastoreItem xmlns:ds="http://schemas.openxmlformats.org/officeDocument/2006/customXml" ds:itemID="{6671219E-577A-42C0-BF52-5CF73392BD9F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Next LT Pro</vt:lpstr>
      <vt:lpstr>Bw Modelica 1</vt:lpstr>
      <vt:lpstr>Bw Modelica 2</vt:lpstr>
      <vt:lpstr>Courier New</vt:lpstr>
      <vt:lpstr>Wingdings</vt:lpstr>
      <vt:lpstr>PrismaticVTI</vt:lpstr>
      <vt:lpstr>BBS by the Numbers</vt:lpstr>
    </vt:vector>
  </TitlesOfParts>
  <Company>Biotechnology Innovation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BBS by the Numbers</dc:title>
  <dc:creator>Dalexi Carrillo</dc:creator>
  <cp:lastModifiedBy>Dalexi Carrillo</cp:lastModifiedBy>
  <cp:revision>1</cp:revision>
  <dcterms:created xsi:type="dcterms:W3CDTF">2024-07-11T18:08:10Z</dcterms:created>
  <dcterms:modified xsi:type="dcterms:W3CDTF">2024-07-11T18:10:15Z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0x010100307CA6F60A88184B9EB3E10E019544DC</vt:lpwstr>
  </property>
</Properties>
</file>